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3152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3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6" d="100"/>
          <a:sy n="76" d="100"/>
        </p:scale>
        <p:origin x="2964" y="96"/>
      </p:cViewPr>
      <p:guideLst>
        <p:guide orient="horz" pos="3168"/>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646133"/>
            <a:ext cx="6217920" cy="3501813"/>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5282989"/>
            <a:ext cx="5486400" cy="2428451"/>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164A1E2-D275-417E-B177-1E41C2D5A417}"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2130956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4A1E2-D275-417E-B177-1E41C2D5A417}"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160573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35517"/>
            <a:ext cx="1577340"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35517"/>
            <a:ext cx="4640580"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4A1E2-D275-417E-B177-1E41C2D5A417}"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248168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164A1E2-D275-417E-B177-1E41C2D5A417}"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401248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507618"/>
            <a:ext cx="6309360" cy="4184014"/>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731215"/>
            <a:ext cx="6309360" cy="2200274"/>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64A1E2-D275-417E-B177-1E41C2D5A417}" type="datetimeFigureOut">
              <a:rPr lang="en-US" smtClean="0"/>
              <a:t>3/1/2021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4267808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677584"/>
            <a:ext cx="310896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164A1E2-D275-417E-B177-1E41C2D5A417}"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1940654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35519"/>
            <a:ext cx="630936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465706"/>
            <a:ext cx="3094672"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674110"/>
            <a:ext cx="309467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465706"/>
            <a:ext cx="3109913" cy="1208404"/>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0" y="3674110"/>
            <a:ext cx="310991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164A1E2-D275-417E-B177-1E41C2D5A417}" type="datetimeFigureOut">
              <a:rPr lang="en-US" smtClean="0"/>
              <a:t>3/1/2021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1422389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164A1E2-D275-417E-B177-1E41C2D5A417}" type="datetimeFigureOut">
              <a:rPr lang="en-US" smtClean="0"/>
              <a:t>3/1/2021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188486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64A1E2-D275-417E-B177-1E41C2D5A417}" type="datetimeFigureOut">
              <a:rPr lang="en-US" smtClean="0"/>
              <a:t>3/1/2021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1057662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448226"/>
            <a:ext cx="3703320" cy="7147983"/>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7164A1E2-D275-417E-B177-1E41C2D5A417}"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30964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70560"/>
            <a:ext cx="2359342" cy="234696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448226"/>
            <a:ext cx="3703320" cy="7147983"/>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3017520"/>
            <a:ext cx="2359342" cy="5590329"/>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7164A1E2-D275-417E-B177-1E41C2D5A417}" type="datetimeFigureOut">
              <a:rPr lang="en-US" smtClean="0"/>
              <a:t>3/1/2021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A070E8-65DF-471D-ABC1-16791DCC34C6}" type="slidenum">
              <a:rPr lang="en-US" smtClean="0"/>
              <a:t>‹#›</a:t>
            </a:fld>
            <a:endParaRPr lang="en-US"/>
          </a:p>
        </p:txBody>
      </p:sp>
    </p:spTree>
    <p:extLst>
      <p:ext uri="{BB962C8B-B14F-4D97-AF65-F5344CB8AC3E}">
        <p14:creationId xmlns:p14="http://schemas.microsoft.com/office/powerpoint/2010/main" val="2158225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35519"/>
            <a:ext cx="630936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677584"/>
            <a:ext cx="630936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9322649"/>
            <a:ext cx="1645920" cy="535517"/>
          </a:xfrm>
          <a:prstGeom prst="rect">
            <a:avLst/>
          </a:prstGeom>
        </p:spPr>
        <p:txBody>
          <a:bodyPr vert="horz" lIns="91440" tIns="45720" rIns="91440" bIns="45720" rtlCol="0" anchor="ctr"/>
          <a:lstStyle>
            <a:lvl1pPr algn="l">
              <a:defRPr sz="960">
                <a:solidFill>
                  <a:schemeClr val="tx1">
                    <a:tint val="75000"/>
                  </a:schemeClr>
                </a:solidFill>
              </a:defRPr>
            </a:lvl1pPr>
          </a:lstStyle>
          <a:p>
            <a:fld id="{7164A1E2-D275-417E-B177-1E41C2D5A417}" type="datetimeFigureOut">
              <a:rPr lang="en-US" smtClean="0"/>
              <a:t>3/1/2021</a:t>
            </a:fld>
            <a:endParaRPr lang="en-US"/>
          </a:p>
        </p:txBody>
      </p:sp>
      <p:sp>
        <p:nvSpPr>
          <p:cNvPr id="5" name="Footer Placeholder 4"/>
          <p:cNvSpPr>
            <a:spLocks noGrp="1"/>
          </p:cNvSpPr>
          <p:nvPr>
            <p:ph type="ftr" sz="quarter" idx="3"/>
          </p:nvPr>
        </p:nvSpPr>
        <p:spPr>
          <a:xfrm>
            <a:off x="2423160" y="9322649"/>
            <a:ext cx="2468880" cy="535517"/>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9322649"/>
            <a:ext cx="1645920" cy="535517"/>
          </a:xfrm>
          <a:prstGeom prst="rect">
            <a:avLst/>
          </a:prstGeom>
        </p:spPr>
        <p:txBody>
          <a:bodyPr vert="horz" lIns="91440" tIns="45720" rIns="91440" bIns="45720" rtlCol="0" anchor="ctr"/>
          <a:lstStyle>
            <a:lvl1pPr algn="r">
              <a:defRPr sz="960">
                <a:solidFill>
                  <a:schemeClr val="tx1">
                    <a:tint val="75000"/>
                  </a:schemeClr>
                </a:solidFill>
              </a:defRPr>
            </a:lvl1pPr>
          </a:lstStyle>
          <a:p>
            <a:fld id="{54A070E8-65DF-471D-ABC1-16791DCC34C6}" type="slidenum">
              <a:rPr lang="en-US" smtClean="0"/>
              <a:t>‹#›</a:t>
            </a:fld>
            <a:endParaRPr lang="en-US"/>
          </a:p>
        </p:txBody>
      </p:sp>
    </p:spTree>
    <p:extLst>
      <p:ext uri="{BB962C8B-B14F-4D97-AF65-F5344CB8AC3E}">
        <p14:creationId xmlns:p14="http://schemas.microsoft.com/office/powerpoint/2010/main" val="27631732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mailto:Samantha.King@nationwidechildrens.org" TargetMode="External"/><Relationship Id="rId4" Type="http://schemas.openxmlformats.org/officeDocument/2006/relationships/hyperlink" Target="https://external-nationwidechildrens.icims.com/jobs/26989/post-doctoral-scientist-year-1-3---center-for-microbial-pathogen/jo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A0ED67-BAE8-4E66-9FB3-5319608DB645}"/>
              </a:ext>
            </a:extLst>
          </p:cNvPr>
          <p:cNvSpPr/>
          <p:nvPr/>
        </p:nvSpPr>
        <p:spPr>
          <a:xfrm>
            <a:off x="851535" y="1869419"/>
            <a:ext cx="5612130" cy="646331"/>
          </a:xfrm>
          <a:prstGeom prst="rect">
            <a:avLst/>
          </a:prstGeom>
        </p:spPr>
        <p:txBody>
          <a:bodyPr wrap="square">
            <a:spAutoFit/>
          </a:bodyPr>
          <a:lstStyle/>
          <a:p>
            <a:pPr algn="ctr">
              <a:spcAft>
                <a:spcPts val="2933"/>
              </a:spcAft>
            </a:pPr>
            <a:r>
              <a:rPr lang="en-US" b="1" kern="0" dirty="0">
                <a:latin typeface="Arial" panose="020B0604020202020204" pitchFamily="34" charset="0"/>
                <a:ea typeface="Times New Roman" panose="02020603050405020304" pitchFamily="18" charset="0"/>
                <a:cs typeface="Times New Roman" panose="02020603050405020304" pitchFamily="18" charset="0"/>
              </a:rPr>
              <a:t>Research position available in Dr. Sam King’s lab at Nationwide Children’s Hospital</a:t>
            </a:r>
          </a:p>
        </p:txBody>
      </p:sp>
      <p:sp>
        <p:nvSpPr>
          <p:cNvPr id="6" name="TextBox 5">
            <a:extLst>
              <a:ext uri="{FF2B5EF4-FFF2-40B4-BE49-F238E27FC236}">
                <a16:creationId xmlns:a16="http://schemas.microsoft.com/office/drawing/2014/main" id="{B1682363-ED45-4568-8956-4C07F3C9D731}"/>
              </a:ext>
            </a:extLst>
          </p:cNvPr>
          <p:cNvSpPr txBox="1"/>
          <p:nvPr/>
        </p:nvSpPr>
        <p:spPr>
          <a:xfrm>
            <a:off x="1244600" y="4000500"/>
            <a:ext cx="184731" cy="369332"/>
          </a:xfrm>
          <a:prstGeom prst="rect">
            <a:avLst/>
          </a:prstGeom>
          <a:noFill/>
        </p:spPr>
        <p:txBody>
          <a:bodyPr wrap="none" rtlCol="0">
            <a:spAutoFit/>
          </a:bodyPr>
          <a:lstStyle/>
          <a:p>
            <a:endParaRPr lang="en-US" dirty="0"/>
          </a:p>
        </p:txBody>
      </p:sp>
      <p:graphicFrame>
        <p:nvGraphicFramePr>
          <p:cNvPr id="8" name="Table 7">
            <a:extLst>
              <a:ext uri="{FF2B5EF4-FFF2-40B4-BE49-F238E27FC236}">
                <a16:creationId xmlns:a16="http://schemas.microsoft.com/office/drawing/2014/main" id="{CFC8AB8D-7F5D-4636-A4F4-FEEC38264146}"/>
              </a:ext>
            </a:extLst>
          </p:cNvPr>
          <p:cNvGraphicFramePr>
            <a:graphicFrameLocks noGrp="1"/>
          </p:cNvGraphicFramePr>
          <p:nvPr>
            <p:extLst>
              <p:ext uri="{D42A27DB-BD31-4B8C-83A1-F6EECF244321}">
                <p14:modId xmlns:p14="http://schemas.microsoft.com/office/powerpoint/2010/main" val="1517440452"/>
              </p:ext>
            </p:extLst>
          </p:nvPr>
        </p:nvGraphicFramePr>
        <p:xfrm>
          <a:off x="3657600" y="3192780"/>
          <a:ext cx="3249819" cy="4160520"/>
        </p:xfrm>
        <a:graphic>
          <a:graphicData uri="http://schemas.openxmlformats.org/drawingml/2006/table">
            <a:tbl>
              <a:tblPr>
                <a:tableStyleId>{5C22544A-7EE6-4342-B048-85BDC9FD1C3A}</a:tableStyleId>
              </a:tblPr>
              <a:tblGrid>
                <a:gridCol w="3249819">
                  <a:extLst>
                    <a:ext uri="{9D8B030D-6E8A-4147-A177-3AD203B41FA5}">
                      <a16:colId xmlns:a16="http://schemas.microsoft.com/office/drawing/2014/main" val="3123975612"/>
                    </a:ext>
                  </a:extLst>
                </a:gridCol>
              </a:tblGrid>
              <a:tr h="3843019">
                <a:tc>
                  <a:txBody>
                    <a:bodyPr/>
                    <a:lstStyle/>
                    <a:p>
                      <a:pPr marL="0" marR="0">
                        <a:spcBef>
                          <a:spcPts val="0"/>
                        </a:spcBef>
                        <a:spcAft>
                          <a:spcPts val="900"/>
                        </a:spcAft>
                      </a:pPr>
                      <a:r>
                        <a:rPr lang="en-US" sz="1300" kern="1200" dirty="0">
                          <a:effectLst/>
                        </a:rPr>
                        <a:t>We are seeking an enthusiastic and organized critical thinker to join our research group. The focus of our group is streptococcal interactions with host glycan structures. These interactions are critical in colonization of the oral cavity and development of infective endocarditis. We are looking for someone with experience in a range of molecular biology and biochemical skills including bacterial mutagenesis and protein expression. Experience with bacterial binding assays, microscopy, and bioinformatics is a plus. Successful applicants will be expected to present their work and contribute to the preparation of manuscripts. While we are advertising for a Postdoctoral scientist, we would also be willing to hire an experienced research associate (applicants without a PhD would need to contact Dr. King). For more information, please see the job posting link or reach out to Dr. King.</a:t>
                      </a:r>
                      <a:endParaRPr lang="en-US" sz="1300" dirty="0">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139742904"/>
                  </a:ext>
                </a:extLst>
              </a:tr>
            </a:tbl>
          </a:graphicData>
        </a:graphic>
      </p:graphicFrame>
      <p:pic>
        <p:nvPicPr>
          <p:cNvPr id="9" name="Picture 8">
            <a:extLst>
              <a:ext uri="{FF2B5EF4-FFF2-40B4-BE49-F238E27FC236}">
                <a16:creationId xmlns:a16="http://schemas.microsoft.com/office/drawing/2014/main" id="{0463BEB3-5E0F-4150-8D01-4C5885181D63}"/>
              </a:ext>
            </a:extLst>
          </p:cNvPr>
          <p:cNvPicPr/>
          <p:nvPr/>
        </p:nvPicPr>
        <p:blipFill>
          <a:blip r:embed="rId2"/>
          <a:stretch>
            <a:fillRect/>
          </a:stretch>
        </p:blipFill>
        <p:spPr>
          <a:xfrm>
            <a:off x="625158" y="3199647"/>
            <a:ext cx="2888615" cy="1885315"/>
          </a:xfrm>
          <a:prstGeom prst="rect">
            <a:avLst/>
          </a:prstGeom>
        </p:spPr>
      </p:pic>
      <p:sp>
        <p:nvSpPr>
          <p:cNvPr id="11" name="Rectangle 10">
            <a:extLst>
              <a:ext uri="{FF2B5EF4-FFF2-40B4-BE49-F238E27FC236}">
                <a16:creationId xmlns:a16="http://schemas.microsoft.com/office/drawing/2014/main" id="{DBA4D548-0855-4EF4-9C9F-D9EE86EA0A12}"/>
              </a:ext>
            </a:extLst>
          </p:cNvPr>
          <p:cNvSpPr/>
          <p:nvPr/>
        </p:nvSpPr>
        <p:spPr>
          <a:xfrm>
            <a:off x="241300" y="228600"/>
            <a:ext cx="6807200" cy="9601200"/>
          </a:xfrm>
          <a:prstGeom prst="rect">
            <a:avLst/>
          </a:prstGeom>
          <a:no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764713EE-E592-4950-A4C6-592E6523BC12}"/>
              </a:ext>
            </a:extLst>
          </p:cNvPr>
          <p:cNvPicPr/>
          <p:nvPr/>
        </p:nvPicPr>
        <p:blipFill>
          <a:blip r:embed="rId3"/>
          <a:stretch>
            <a:fillRect/>
          </a:stretch>
        </p:blipFill>
        <p:spPr>
          <a:xfrm>
            <a:off x="625157" y="5223179"/>
            <a:ext cx="2888615" cy="2139315"/>
          </a:xfrm>
          <a:prstGeom prst="rect">
            <a:avLst/>
          </a:prstGeom>
        </p:spPr>
      </p:pic>
      <p:sp>
        <p:nvSpPr>
          <p:cNvPr id="13" name="Rectangle 12">
            <a:extLst>
              <a:ext uri="{FF2B5EF4-FFF2-40B4-BE49-F238E27FC236}">
                <a16:creationId xmlns:a16="http://schemas.microsoft.com/office/drawing/2014/main" id="{CC5A0205-EF89-41B5-A43F-2791610ACE3D}"/>
              </a:ext>
            </a:extLst>
          </p:cNvPr>
          <p:cNvSpPr/>
          <p:nvPr/>
        </p:nvSpPr>
        <p:spPr>
          <a:xfrm>
            <a:off x="317817" y="7370239"/>
            <a:ext cx="6679565" cy="1985159"/>
          </a:xfrm>
          <a:prstGeom prst="rect">
            <a:avLst/>
          </a:prstGeom>
        </p:spPr>
        <p:txBody>
          <a:bodyPr wrap="square">
            <a:spAutoFit/>
          </a:bodyPr>
          <a:lstStyle/>
          <a:p>
            <a:pPr>
              <a:spcAft>
                <a:spcPts val="900"/>
              </a:spcAft>
            </a:pPr>
            <a:r>
              <a:rPr lang="en-US" sz="1200" dirty="0">
                <a:latin typeface="Arial" panose="020B0604020202020204" pitchFamily="34" charset="0"/>
                <a:ea typeface="Arial" panose="020B0604020202020204" pitchFamily="34" charset="0"/>
                <a:cs typeface="Times New Roman" panose="02020603050405020304" pitchFamily="18" charset="0"/>
              </a:rPr>
              <a:t> </a:t>
            </a:r>
          </a:p>
          <a:p>
            <a:pPr>
              <a:spcAft>
                <a:spcPts val="900"/>
              </a:spcAft>
            </a:pPr>
            <a:r>
              <a:rPr lang="en-US" sz="1200" b="1" dirty="0">
                <a:latin typeface="Arial" panose="020B0604020202020204" pitchFamily="34" charset="0"/>
                <a:ea typeface="Arial" panose="020B0604020202020204" pitchFamily="34" charset="0"/>
                <a:cs typeface="Arial" panose="020B0604020202020204" pitchFamily="34" charset="0"/>
              </a:rPr>
              <a:t>To view the job posting or apply please click the link below:  </a:t>
            </a:r>
            <a:endParaRPr lang="en-US" sz="1200" dirty="0">
              <a:latin typeface="Arial" panose="020B0604020202020204" pitchFamily="34" charset="0"/>
              <a:ea typeface="Arial" panose="020B0604020202020204" pitchFamily="34" charset="0"/>
              <a:cs typeface="Times New Roman" panose="02020603050405020304" pitchFamily="18" charset="0"/>
            </a:endParaRPr>
          </a:p>
          <a:p>
            <a:r>
              <a:rPr lang="en-US" sz="1200" u="sng" dirty="0">
                <a:latin typeface="Arial" panose="020B0604020202020204" pitchFamily="34" charset="0"/>
                <a:ea typeface="Arial" panose="020B060402020202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https://external-nationwidechildrens.icims.com/jobs/26989/post-doctoral-scientist-year-1-3---center-for-microbial-pathogen/job</a:t>
            </a:r>
            <a:endParaRPr lang="en-US" sz="1200" u="sng" dirty="0">
              <a:latin typeface="Arial" panose="020B0604020202020204" pitchFamily="34" charset="0"/>
              <a:ea typeface="Arial" panose="020B0604020202020204" pitchFamily="34" charset="0"/>
              <a:cs typeface="Times New Roman" panose="02020603050405020304" pitchFamily="18" charset="0"/>
            </a:endParaRPr>
          </a:p>
          <a:p>
            <a:endParaRPr lang="en-US" sz="1200" u="sng" dirty="0">
              <a:latin typeface="Arial" panose="020B0604020202020204" pitchFamily="34" charset="0"/>
              <a:cs typeface="Times New Roman" panose="02020603050405020304" pitchFamily="18" charset="0"/>
            </a:endParaRPr>
          </a:p>
          <a:p>
            <a:r>
              <a:rPr lang="en-US" sz="1200" b="1" dirty="0">
                <a:latin typeface="Arial" panose="020B0604020202020204" pitchFamily="34" charset="0"/>
                <a:cs typeface="Times New Roman" panose="02020603050405020304" pitchFamily="18" charset="0"/>
              </a:rPr>
              <a:t>Or contact Sam King</a:t>
            </a:r>
          </a:p>
          <a:p>
            <a:endParaRPr lang="en-US" sz="1200" b="1" dirty="0">
              <a:latin typeface="Arial" panose="020B0604020202020204" pitchFamily="34" charset="0"/>
              <a:cs typeface="Times New Roman" panose="02020603050405020304" pitchFamily="18" charset="0"/>
            </a:endParaRPr>
          </a:p>
          <a:p>
            <a:r>
              <a:rPr lang="en-US" sz="1200" b="1" dirty="0">
                <a:latin typeface="Arial" panose="020B0604020202020204" pitchFamily="34" charset="0"/>
                <a:cs typeface="Times New Roman" panose="02020603050405020304" pitchFamily="18" charset="0"/>
                <a:hlinkClick r:id="rId5"/>
              </a:rPr>
              <a:t>Samantha.King@nationwidechildrens.org</a:t>
            </a:r>
            <a:endParaRPr lang="en-US" sz="1200" b="1" dirty="0">
              <a:latin typeface="Arial" panose="020B0604020202020204" pitchFamily="34" charset="0"/>
              <a:cs typeface="Times New Roman" panose="02020603050405020304" pitchFamily="18" charset="0"/>
            </a:endParaRPr>
          </a:p>
          <a:p>
            <a:endParaRPr lang="en-US" sz="1200" b="1" dirty="0"/>
          </a:p>
        </p:txBody>
      </p:sp>
      <p:pic>
        <p:nvPicPr>
          <p:cNvPr id="14" name="Picture 13">
            <a:extLst>
              <a:ext uri="{FF2B5EF4-FFF2-40B4-BE49-F238E27FC236}">
                <a16:creationId xmlns:a16="http://schemas.microsoft.com/office/drawing/2014/main" id="{51AF6481-62AA-4BB7-AAB1-DCC34B43E41A}"/>
              </a:ext>
            </a:extLst>
          </p:cNvPr>
          <p:cNvPicPr/>
          <p:nvPr/>
        </p:nvPicPr>
        <p:blipFill>
          <a:blip r:embed="rId6"/>
          <a:stretch>
            <a:fillRect/>
          </a:stretch>
        </p:blipFill>
        <p:spPr>
          <a:xfrm>
            <a:off x="1244600" y="525945"/>
            <a:ext cx="4524375" cy="977265"/>
          </a:xfrm>
          <a:prstGeom prst="rect">
            <a:avLst/>
          </a:prstGeom>
        </p:spPr>
      </p:pic>
    </p:spTree>
    <p:extLst>
      <p:ext uri="{BB962C8B-B14F-4D97-AF65-F5344CB8AC3E}">
        <p14:creationId xmlns:p14="http://schemas.microsoft.com/office/powerpoint/2010/main" val="37069737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204</Words>
  <Application>Microsoft Office PowerPoint</Application>
  <PresentationFormat>Custom</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King, Samantha</dc:creator>
  <cp:lastModifiedBy>King, Samantha</cp:lastModifiedBy>
  <cp:revision>3</cp:revision>
  <dcterms:created xsi:type="dcterms:W3CDTF">2021-03-01T20:50:38Z</dcterms:created>
  <dcterms:modified xsi:type="dcterms:W3CDTF">2021-03-01T21:51:24Z</dcterms:modified>
</cp:coreProperties>
</file>